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1" r:id="rId6"/>
    <p:sldId id="261" r:id="rId7"/>
    <p:sldId id="260" r:id="rId8"/>
    <p:sldId id="298" r:id="rId9"/>
    <p:sldId id="262" r:id="rId10"/>
    <p:sldId id="263" r:id="rId11"/>
    <p:sldId id="264" r:id="rId12"/>
    <p:sldId id="265" r:id="rId13"/>
    <p:sldId id="299" r:id="rId14"/>
    <p:sldId id="269" r:id="rId15"/>
    <p:sldId id="266" r:id="rId16"/>
    <p:sldId id="267" r:id="rId17"/>
    <p:sldId id="300" r:id="rId18"/>
    <p:sldId id="270" r:id="rId19"/>
    <p:sldId id="273" r:id="rId20"/>
    <p:sldId id="271" r:id="rId21"/>
    <p:sldId id="272" r:id="rId22"/>
    <p:sldId id="274" r:id="rId23"/>
    <p:sldId id="275" r:id="rId24"/>
    <p:sldId id="280" r:id="rId25"/>
    <p:sldId id="276" r:id="rId26"/>
    <p:sldId id="281" r:id="rId27"/>
    <p:sldId id="282" r:id="rId28"/>
    <p:sldId id="283" r:id="rId29"/>
    <p:sldId id="278" r:id="rId30"/>
    <p:sldId id="284" r:id="rId31"/>
    <p:sldId id="285" r:id="rId32"/>
    <p:sldId id="277" r:id="rId33"/>
    <p:sldId id="286" r:id="rId34"/>
    <p:sldId id="287" r:id="rId35"/>
    <p:sldId id="288" r:id="rId36"/>
    <p:sldId id="279" r:id="rId37"/>
    <p:sldId id="289" r:id="rId38"/>
    <p:sldId id="291" r:id="rId39"/>
    <p:sldId id="292" r:id="rId40"/>
    <p:sldId id="302" r:id="rId41"/>
    <p:sldId id="290" r:id="rId42"/>
    <p:sldId id="293" r:id="rId43"/>
    <p:sldId id="294" r:id="rId44"/>
    <p:sldId id="295" r:id="rId45"/>
    <p:sldId id="296" r:id="rId46"/>
    <p:sldId id="29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9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common to think of statistical graphics and data visualization as relatively mod-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developments in statistics. In fact, the graphic representation of quantitative in- formation has deep roots.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Marey’s</a:t>
            </a:r>
            <a:r>
              <a:rPr lang="en-US" dirty="0" smtClean="0"/>
              <a:t> train</a:t>
            </a:r>
            <a:r>
              <a:rPr lang="en-US" baseline="0" dirty="0" smtClean="0"/>
              <a:t> graph</a:t>
            </a:r>
          </a:p>
          <a:p>
            <a:r>
              <a:rPr lang="en-US" baseline="0" dirty="0" smtClean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Galton’s smoothed correlation diagram for the data on heights of parents and children, showing one ellipse of equal frequency.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6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&amp; Statistical Information</a:t>
            </a:r>
          </a:p>
          <a:p>
            <a:r>
              <a:rPr lang="en-US" dirty="0" smtClean="0"/>
              <a:t>1955 Surgeon General’s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Axes for scale</a:t>
            </a:r>
          </a:p>
          <a:p>
            <a:r>
              <a:rPr lang="en-US" dirty="0" smtClean="0"/>
              <a:t>Points and their properties</a:t>
            </a:r>
          </a:p>
          <a:p>
            <a:r>
              <a:rPr lang="en-US" dirty="0" smtClean="0"/>
              <a:t>Identifying</a:t>
            </a:r>
            <a:r>
              <a:rPr lang="en-US" baseline="0" dirty="0" smtClean="0"/>
              <a:t>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0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Milestones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What do you see here. What works. What does not?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Planetary movements shown as cyclic inclinations over time, by an unknown astronomer, appearing in a 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-century appendix to commentaries by A.T.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Cicero’s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Sciponis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Funkhouser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(, p. )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maps. Little information beyond intersections – 1546 from </a:t>
            </a:r>
            <a:r>
              <a:rPr lang="en-US" dirty="0" err="1" smtClean="0"/>
              <a:t>Pedrus</a:t>
            </a:r>
            <a:r>
              <a:rPr lang="en-US" dirty="0" smtClean="0"/>
              <a:t> </a:t>
            </a:r>
            <a:r>
              <a:rPr lang="en-US" dirty="0" err="1" smtClean="0"/>
              <a:t>Apenius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do you get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Langren’s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 graph of determinations of the distance, in longitude, from Toledo to Rome. e correct distance is  ′.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(, p. )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5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Edmond Halley 1686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make this abstract?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October 1831, the first case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asiatic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cholera occurred in Great Britain, and over 52Kpeople died in the epidemic that ensued over the next  months or so (Gilbert, ). Subsequent cholera epidemics in – and – produced similarly large death tolls, but the water-borne cause of the disease was unknown until  when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John Snow produced his famous dot map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It’s not all maps – </a:t>
            </a:r>
            <a:r>
              <a:rPr lang="en-US" dirty="0" err="1" smtClean="0"/>
              <a:t>timeseries</a:t>
            </a:r>
            <a:r>
              <a:rPr lang="en-US" dirty="0" smtClean="0"/>
              <a:t>, particularly as </a:t>
            </a:r>
            <a:r>
              <a:rPr lang="en-US" dirty="0" err="1" smtClean="0"/>
              <a:t>govs</a:t>
            </a:r>
            <a:r>
              <a:rPr lang="en-US" dirty="0" smtClean="0"/>
              <a:t> started getting into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!  A father of modern statistical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notice? What is hard to pick out?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2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Data Visualization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Patterns Intuitive</a:t>
            </a:r>
            <a:endParaRPr lang="en-US" dirty="0"/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42360" y="6488668"/>
            <a:ext cx="1891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John Snow </a:t>
            </a:r>
            <a:r>
              <a:rPr lang="en-US" dirty="0" smtClean="0">
                <a:latin typeface="Avenir Book"/>
                <a:cs typeface="Avenir Book"/>
              </a:rPr>
              <a:t>1855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6819" y="0"/>
            <a:ext cx="272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Cholera in London</a:t>
            </a:r>
            <a:endParaRPr lang="en-US" sz="2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23621"/>
            <a:ext cx="150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Playfair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dirty="0" smtClean="0">
                <a:latin typeface="Avenir Book"/>
                <a:cs typeface="Avenir Book"/>
              </a:rPr>
              <a:t>1873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Data Sources to Make a Point</a:t>
            </a:r>
            <a:endParaRPr lang="en-US" dirty="0"/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7713" y="3017579"/>
            <a:ext cx="17385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Price of Wheat</a:t>
            </a:r>
            <a:endParaRPr lang="en-US" i="1" dirty="0">
              <a:latin typeface="Avenir Book"/>
              <a:cs typeface="Avenir 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0113" y="5616664"/>
            <a:ext cx="926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Wages</a:t>
            </a:r>
            <a:endParaRPr lang="en-US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Showing Relationships Helps Comprehension</a:t>
            </a:r>
            <a:endParaRPr lang="en-US" dirty="0"/>
          </a:p>
        </p:txBody>
      </p:sp>
      <p:pic>
        <p:nvPicPr>
          <p:cNvPr id="3" name="Picture 2" descr="Screen Shot 2016-09-20 at 8.40.4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88365"/>
            <a:ext cx="7812890" cy="4908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58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Friendly 2008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4012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One Variable is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Space to Time</a:t>
            </a:r>
            <a:endParaRPr lang="en-US" dirty="0"/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Maps and </a:t>
            </a:r>
            <a:r>
              <a:rPr lang="en-US" dirty="0" err="1" smtClean="0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Relationships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14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Galton 1886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Screen Shot 2016-09-20 at 8.44.18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84" y="1208018"/>
            <a:ext cx="6366777" cy="54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Can Tell Wonderful Stories</a:t>
            </a:r>
            <a:endParaRPr lang="en-US" dirty="0"/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 smtClean="0"/>
              <a:t>Data visualization is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/>
          <a:lstStyle/>
          <a:p>
            <a:r>
              <a:rPr lang="en-US" dirty="0" smtClean="0"/>
              <a:t>Plankton Data from Plum Island</a:t>
            </a:r>
            <a:endParaRPr lang="en-US" dirty="0"/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Chlorophyll </a:t>
            </a:r>
            <a:r>
              <a:rPr lang="en-US" i="1" dirty="0" smtClean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Salinity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Hopkinson and </a:t>
            </a:r>
            <a:r>
              <a:rPr lang="en-US" sz="1100" dirty="0" err="1" smtClean="0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Show Frequency</a:t>
            </a:r>
            <a:endParaRPr lang="en-US" dirty="0"/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Barplots</a:t>
            </a:r>
            <a:r>
              <a:rPr lang="en-US" dirty="0" smtClean="0"/>
              <a:t> for Summarized Data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Boxplots to Show Variation</a:t>
            </a:r>
            <a:endParaRPr lang="en-US" dirty="0"/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Show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 Transform Relationships</a:t>
            </a:r>
            <a:endParaRPr lang="en-US" dirty="0"/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Graphical Excellence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 smtClean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Maximize ideas, minimize 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Full Scale to 0</a:t>
            </a:r>
            <a:endParaRPr lang="en-US" dirty="0"/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Log-Transformation To See Relationship</a:t>
            </a:r>
            <a:endParaRPr lang="en-US" dirty="0"/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Scales to Add Dimensions of Data</a:t>
            </a:r>
            <a:endParaRPr lang="en-US" dirty="0"/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Color!</a:t>
            </a:r>
            <a:endParaRPr lang="en-US" dirty="0"/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Can Bring in Another Dimension</a:t>
            </a:r>
            <a:endParaRPr lang="en-US" dirty="0"/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Fit to Aid Understanding</a:t>
            </a:r>
            <a:endParaRPr lang="en-US" dirty="0"/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Facets to Add Fine-Grained Information or New Dimensions</a:t>
            </a:r>
            <a:endParaRPr lang="en-US" dirty="0"/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Facets Add Information</a:t>
            </a:r>
            <a:endParaRPr lang="en-US" dirty="0"/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Minimalist principles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 smtClean="0">
                  <a:latin typeface="Avenir Book"/>
                  <a:cs typeface="Avenir Book"/>
                </a:rPr>
                <a:t>Tufte</a:t>
              </a:r>
              <a:r>
                <a:rPr lang="en-US" sz="1100" i="1" dirty="0" smtClean="0">
                  <a:latin typeface="Avenir Book"/>
                  <a:cs typeface="Avenir Book"/>
                </a:rPr>
                <a:t> 2002</a:t>
              </a:r>
              <a:endParaRPr lang="en-US" sz="1100" i="1" dirty="0">
                <a:latin typeface="Avenir Book"/>
                <a:cs typeface="Avenir Book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 smtClean="0"/>
              <a:t>Minimalist 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Above </a:t>
            </a:r>
            <a:r>
              <a:rPr lang="en-US" dirty="0"/>
              <a:t>all else show data.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Maximize the data-ink </a:t>
            </a:r>
            <a:r>
              <a:rPr lang="en-US" dirty="0" smtClean="0"/>
              <a:t>ratio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Erase non-data-ink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20 at 9.00.27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446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9276" y="274638"/>
            <a:ext cx="3224724" cy="559740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Which scale conveys the most information with the least ink?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643790" y="6419636"/>
            <a:ext cx="1399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Unwin</a:t>
            </a:r>
            <a:r>
              <a:rPr lang="en-US" dirty="0" smtClean="0">
                <a:latin typeface="Avenir Book"/>
                <a:cs typeface="Avenir Book"/>
              </a:rPr>
              <a:t> 2008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7548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</a:t>
            </a:r>
            <a:endParaRPr lang="en-US" dirty="0"/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20 at 8.28.24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329"/>
            <a:ext cx="9144000" cy="6048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58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Friendly 2008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4490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the 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Book"/>
                <a:cs typeface="Avenir Book"/>
              </a:rPr>
              <a:t>From </a:t>
            </a:r>
            <a:r>
              <a:rPr lang="en-US" sz="1050" dirty="0" err="1" smtClean="0">
                <a:latin typeface="Avenir Book"/>
                <a:cs typeface="Avenir Book"/>
              </a:rPr>
              <a:t>Funkhouser</a:t>
            </a:r>
            <a:r>
              <a:rPr lang="en-US" sz="1050" dirty="0" smtClean="0">
                <a:latin typeface="Avenir Book"/>
                <a:cs typeface="Avenir Book"/>
              </a:rPr>
              <a:t> 1936</a:t>
            </a:r>
            <a:endParaRPr lang="en-US" sz="105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 and Measurement Theory</a:t>
            </a:r>
            <a:endParaRPr lang="en-US" dirty="0"/>
          </a:p>
        </p:txBody>
      </p:sp>
      <p:pic>
        <p:nvPicPr>
          <p:cNvPr id="4" name="Picture 3" descr="Screen Shot 2016-09-20 at 8.31.4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268"/>
            <a:ext cx="9144000" cy="2224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5879" y="6198269"/>
            <a:ext cx="159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Langren</a:t>
            </a:r>
            <a:r>
              <a:rPr lang="en-US" dirty="0" smtClean="0">
                <a:latin typeface="Avenir Book"/>
                <a:cs typeface="Avenir Book"/>
              </a:rPr>
              <a:t> 1644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9840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as Rich Information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639</Words>
  <Application>Microsoft Macintosh PowerPoint</Application>
  <PresentationFormat>On-screen Show (4:3)</PresentationFormat>
  <Paragraphs>115</Paragraphs>
  <Slides>46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Data Visualization</vt:lpstr>
      <vt:lpstr>Data visualization is Communication</vt:lpstr>
      <vt:lpstr>Principles of Graphical Excellence</vt:lpstr>
      <vt:lpstr>Data Viz in a Nutshell</vt:lpstr>
      <vt:lpstr>PowerPoint Presentation</vt:lpstr>
      <vt:lpstr>Data Viz in the 10th Century</vt:lpstr>
      <vt:lpstr>PowerPoint Presentation</vt:lpstr>
      <vt:lpstr>Maps and Measurement Theory</vt:lpstr>
      <vt:lpstr>Maps as Rich Information Source</vt:lpstr>
      <vt:lpstr>Spatial Patterns Intuitive</vt:lpstr>
      <vt:lpstr>PowerPoint Presentation</vt:lpstr>
      <vt:lpstr>Multiple Data Sources to Make a Point</vt:lpstr>
      <vt:lpstr>Showing Relationships Helps Comprehension</vt:lpstr>
      <vt:lpstr>Sometimes One Variable is Enough</vt:lpstr>
      <vt:lpstr>Adding Space to Time</vt:lpstr>
      <vt:lpstr>Unifying Maps and Timeseries</vt:lpstr>
      <vt:lpstr>Understanding Relationships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Plankton Data from Plum Island</vt:lpstr>
      <vt:lpstr>Histograms Show Frequency</vt:lpstr>
      <vt:lpstr>Barplots for Summarized Data</vt:lpstr>
      <vt:lpstr>Boxplots to Show Variation</vt:lpstr>
      <vt:lpstr>…Or Point-Ranges</vt:lpstr>
      <vt:lpstr>Scatterplots Show Relationships</vt:lpstr>
      <vt:lpstr>Coordinate Systems Transform Relationships</vt:lpstr>
      <vt:lpstr>Adding Full Scale to 0</vt:lpstr>
      <vt:lpstr>Log-Transformation To See Relationship</vt:lpstr>
      <vt:lpstr>Scales to Add Dimensions of Data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Which scale conveys the most information with the least ink?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22</cp:revision>
  <cp:lastPrinted>2016-09-20T13:54:22Z</cp:lastPrinted>
  <dcterms:created xsi:type="dcterms:W3CDTF">2016-02-15T17:05:39Z</dcterms:created>
  <dcterms:modified xsi:type="dcterms:W3CDTF">2016-09-20T16:26:00Z</dcterms:modified>
</cp:coreProperties>
</file>